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Roboto"/>
      <p:regular r:id="rId32"/>
      <p:bold r:id="rId33"/>
      <p:italic r:id="rId34"/>
      <p:boldItalic r:id="rId35"/>
    </p:embeddedFont>
    <p:embeddedFont>
      <p:font typeface="Permanent Marker"/>
      <p:regular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bold.fntdata"/><Relationship Id="rId10" Type="http://schemas.openxmlformats.org/officeDocument/2006/relationships/slide" Target="slides/slide5.xml"/><Relationship Id="rId32" Type="http://schemas.openxmlformats.org/officeDocument/2006/relationships/font" Target="fonts/Roboto-regular.fntdata"/><Relationship Id="rId13" Type="http://schemas.openxmlformats.org/officeDocument/2006/relationships/slide" Target="slides/slide8.xml"/><Relationship Id="rId35" Type="http://schemas.openxmlformats.org/officeDocument/2006/relationships/font" Target="fonts/Roboto-boldItalic.fntdata"/><Relationship Id="rId12" Type="http://schemas.openxmlformats.org/officeDocument/2006/relationships/slide" Target="slides/slide7.xml"/><Relationship Id="rId34" Type="http://schemas.openxmlformats.org/officeDocument/2006/relationships/font" Target="fonts/Roboto-italic.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PermanentMarker-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633822451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633822451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633822451e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633822451e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633822451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633822451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633822451e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633822451e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633822451e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33822451e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633822451e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633822451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633822451e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633822451e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633822451e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633822451e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633822451e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633822451e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633822451e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633822451e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633822451e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633822451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633822451e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633822451e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633822451e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633822451e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633822451e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633822451e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633822451e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633822451e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633822451e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633822451e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0" name="Shape 180"/>
        <p:cNvGrpSpPr/>
        <p:nvPr/>
      </p:nvGrpSpPr>
      <p:grpSpPr>
        <a:xfrm>
          <a:off x="0" y="0"/>
          <a:ext cx="0" cy="0"/>
          <a:chOff x="0" y="0"/>
          <a:chExt cx="0" cy="0"/>
        </a:xfrm>
      </p:grpSpPr>
      <p:sp>
        <p:nvSpPr>
          <p:cNvPr id="181" name="Google Shape;181;g633822451e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633822451e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633822451e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633822451e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g633822451e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633822451e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g633822451e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633822451e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633822451e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633822451e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g633822451e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633822451e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633822451e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633822451e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g633822451e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633822451e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633822451e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633822451e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5.jpg"/><Relationship Id="rId5" Type="http://schemas.openxmlformats.org/officeDocument/2006/relationships/image" Target="../media/image27.png"/><Relationship Id="rId6"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19.jpg"/><Relationship Id="rId5"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3.jpg"/><Relationship Id="rId4" Type="http://schemas.openxmlformats.org/officeDocument/2006/relationships/image" Target="../media/image18.jpg"/><Relationship Id="rId5"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7.jpg"/><Relationship Id="rId4" Type="http://schemas.openxmlformats.org/officeDocument/2006/relationships/image" Target="../media/image7.jpg"/><Relationship Id="rId5" Type="http://schemas.openxmlformats.org/officeDocument/2006/relationships/image" Target="../media/image11.jpg"/><Relationship Id="rId6" Type="http://schemas.openxmlformats.org/officeDocument/2006/relationships/image" Target="../media/image12.jpg"/><Relationship Id="rId7"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hyperlink" Target="https://femtechnet.org/csov/lock-down-your-digital-identity/" TargetMode="Externa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90525" y="1819275"/>
            <a:ext cx="8505900" cy="93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Twitter Workshop:</a:t>
            </a:r>
            <a:endParaRPr sz="3600"/>
          </a:p>
          <a:p>
            <a:pPr indent="0" lvl="0" marL="0" rtl="0" algn="ctr">
              <a:spcBef>
                <a:spcPts val="0"/>
              </a:spcBef>
              <a:spcAft>
                <a:spcPts val="0"/>
              </a:spcAft>
              <a:buNone/>
            </a:pPr>
            <a:r>
              <a:rPr lang="en" sz="3600"/>
              <a:t>Cultivating Your Voice in 280 Characters</a:t>
            </a:r>
            <a:endParaRPr sz="3600"/>
          </a:p>
        </p:txBody>
      </p:sp>
      <p:sp>
        <p:nvSpPr>
          <p:cNvPr id="68" name="Google Shape;68;p13"/>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Ravynn K. Stringfield</a:t>
            </a:r>
            <a:endParaRPr b="1"/>
          </a:p>
          <a:p>
            <a:pPr indent="0" lvl="0" marL="0" rtl="0" algn="ctr">
              <a:spcBef>
                <a:spcPts val="0"/>
              </a:spcBef>
              <a:spcAft>
                <a:spcPts val="0"/>
              </a:spcAft>
              <a:buNone/>
            </a:pPr>
            <a:r>
              <a:rPr b="1" lang="en"/>
              <a:t> (@RavynnKaMia)</a:t>
            </a:r>
            <a:endParaRPr b="1"/>
          </a:p>
          <a:p>
            <a:pPr indent="0" lvl="0" marL="0" rtl="0" algn="ctr">
              <a:spcBef>
                <a:spcPts val="0"/>
              </a:spcBef>
              <a:spcAft>
                <a:spcPts val="0"/>
              </a:spcAft>
              <a:buNone/>
            </a:pPr>
            <a:r>
              <a:t/>
            </a:r>
            <a:endParaRPr/>
          </a:p>
          <a:p>
            <a:pPr indent="0" lvl="0" marL="0" rtl="0" algn="ctr">
              <a:spcBef>
                <a:spcPts val="0"/>
              </a:spcBef>
              <a:spcAft>
                <a:spcPts val="0"/>
              </a:spcAft>
              <a:buNone/>
            </a:pPr>
            <a:r>
              <a:rPr lang="en"/>
              <a:t>American Studies Ph.D. Candidate</a:t>
            </a:r>
            <a:endParaRPr/>
          </a:p>
          <a:p>
            <a:pPr indent="0" lvl="0" marL="0" rtl="0" algn="ctr">
              <a:spcBef>
                <a:spcPts val="0"/>
              </a:spcBef>
              <a:spcAft>
                <a:spcPts val="0"/>
              </a:spcAft>
              <a:buNone/>
            </a:pPr>
            <a:r>
              <a:rPr lang="en"/>
              <a:t>William &amp; Mary</a:t>
            </a:r>
            <a:endParaRPr/>
          </a:p>
        </p:txBody>
      </p:sp>
      <p:pic>
        <p:nvPicPr>
          <p:cNvPr id="69" name="Google Shape;69;p13"/>
          <p:cNvPicPr preferRelativeResize="0"/>
          <p:nvPr/>
        </p:nvPicPr>
        <p:blipFill>
          <a:blip r:embed="rId3">
            <a:alphaModFix/>
          </a:blip>
          <a:stretch>
            <a:fillRect/>
          </a:stretch>
        </p:blipFill>
        <p:spPr>
          <a:xfrm>
            <a:off x="3835138" y="202605"/>
            <a:ext cx="1616670" cy="161667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pic>
        <p:nvPicPr>
          <p:cNvPr id="74" name="Google Shape;74;p14"/>
          <p:cNvPicPr preferRelativeResize="0"/>
          <p:nvPr/>
        </p:nvPicPr>
        <p:blipFill>
          <a:blip r:embed="rId3">
            <a:alphaModFix/>
          </a:blip>
          <a:stretch>
            <a:fillRect/>
          </a:stretch>
        </p:blipFill>
        <p:spPr>
          <a:xfrm>
            <a:off x="-222025" y="-194750"/>
            <a:ext cx="1024875" cy="1024900"/>
          </a:xfrm>
          <a:prstGeom prst="rect">
            <a:avLst/>
          </a:prstGeom>
          <a:noFill/>
          <a:ln>
            <a:noFill/>
          </a:ln>
        </p:spPr>
      </p:pic>
      <p:sp>
        <p:nvSpPr>
          <p:cNvPr id="75" name="Google Shape;75;p14"/>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Introductions</a:t>
            </a:r>
            <a:endParaRPr/>
          </a:p>
        </p:txBody>
      </p:sp>
      <p:pic>
        <p:nvPicPr>
          <p:cNvPr id="76" name="Google Shape;76;p14"/>
          <p:cNvPicPr preferRelativeResize="0"/>
          <p:nvPr/>
        </p:nvPicPr>
        <p:blipFill rotWithShape="1">
          <a:blip r:embed="rId4">
            <a:alphaModFix/>
          </a:blip>
          <a:srcRect b="14634" l="0" r="0" t="2870"/>
          <a:stretch/>
        </p:blipFill>
        <p:spPr>
          <a:xfrm>
            <a:off x="2989613" y="758500"/>
            <a:ext cx="2981151" cy="4243075"/>
          </a:xfrm>
          <a:prstGeom prst="rect">
            <a:avLst/>
          </a:prstGeom>
          <a:noFill/>
          <a:ln>
            <a:noFill/>
          </a:ln>
        </p:spPr>
      </p:pic>
      <p:pic>
        <p:nvPicPr>
          <p:cNvPr id="77" name="Google Shape;77;p14"/>
          <p:cNvPicPr preferRelativeResize="0"/>
          <p:nvPr/>
        </p:nvPicPr>
        <p:blipFill rotWithShape="1">
          <a:blip r:embed="rId5">
            <a:alphaModFix/>
          </a:blip>
          <a:srcRect b="6579" l="0" r="0" t="9492"/>
          <a:stretch/>
        </p:blipFill>
        <p:spPr>
          <a:xfrm>
            <a:off x="6160450" y="758500"/>
            <a:ext cx="2891751" cy="4317074"/>
          </a:xfrm>
          <a:prstGeom prst="rect">
            <a:avLst/>
          </a:prstGeom>
          <a:noFill/>
          <a:ln>
            <a:noFill/>
          </a:ln>
        </p:spPr>
      </p:pic>
      <p:pic>
        <p:nvPicPr>
          <p:cNvPr id="78" name="Google Shape;78;p14"/>
          <p:cNvPicPr preferRelativeResize="0"/>
          <p:nvPr/>
        </p:nvPicPr>
        <p:blipFill rotWithShape="1">
          <a:blip r:embed="rId6">
            <a:alphaModFix/>
          </a:blip>
          <a:srcRect b="6700" l="0" r="0" t="-6700"/>
          <a:stretch/>
        </p:blipFill>
        <p:spPr>
          <a:xfrm>
            <a:off x="214075" y="439175"/>
            <a:ext cx="2585874" cy="45993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Google Shape;83;p15"/>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i="1" lang="en"/>
              <a:t>Key Points</a:t>
            </a:r>
            <a:endParaRPr i="1"/>
          </a:p>
        </p:txBody>
      </p:sp>
      <p:sp>
        <p:nvSpPr>
          <p:cNvPr id="84" name="Google Shape;84;p1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AutoNum type="romanUcPeriod"/>
            </a:pPr>
            <a:r>
              <a:rPr lang="en"/>
              <a:t>Social Media Mission Statements</a:t>
            </a:r>
            <a:endParaRPr/>
          </a:p>
          <a:p>
            <a:pPr indent="-342900" lvl="0" marL="457200" rtl="0" algn="l">
              <a:spcBef>
                <a:spcPts val="0"/>
              </a:spcBef>
              <a:spcAft>
                <a:spcPts val="0"/>
              </a:spcAft>
              <a:buSzPts val="1800"/>
              <a:buAutoNum type="romanUcPeriod"/>
            </a:pPr>
            <a:r>
              <a:rPr lang="en"/>
              <a:t>Getting Started on Twitter</a:t>
            </a:r>
            <a:endParaRPr/>
          </a:p>
          <a:p>
            <a:pPr indent="-342900" lvl="0" marL="457200" rtl="0" algn="l">
              <a:spcBef>
                <a:spcPts val="0"/>
              </a:spcBef>
              <a:spcAft>
                <a:spcPts val="0"/>
              </a:spcAft>
              <a:buSzPts val="1800"/>
              <a:buAutoNum type="romanUcPeriod"/>
            </a:pPr>
            <a:r>
              <a:rPr lang="en"/>
              <a:t>Making Your Profile Effective</a:t>
            </a:r>
            <a:endParaRPr/>
          </a:p>
          <a:p>
            <a:pPr indent="-342900" lvl="0" marL="457200" rtl="0" algn="l">
              <a:spcBef>
                <a:spcPts val="0"/>
              </a:spcBef>
              <a:spcAft>
                <a:spcPts val="0"/>
              </a:spcAft>
              <a:buSzPts val="1800"/>
              <a:buAutoNum type="romanUcPeriod"/>
            </a:pPr>
            <a:r>
              <a:rPr lang="en"/>
              <a:t>Following and Building Community</a:t>
            </a:r>
            <a:endParaRPr/>
          </a:p>
          <a:p>
            <a:pPr indent="-342900" lvl="0" marL="457200" rtl="0" algn="l">
              <a:spcBef>
                <a:spcPts val="0"/>
              </a:spcBef>
              <a:spcAft>
                <a:spcPts val="0"/>
              </a:spcAft>
              <a:buSzPts val="1800"/>
              <a:buAutoNum type="romanUcPeriod"/>
            </a:pPr>
            <a:r>
              <a:rPr lang="en"/>
              <a:t>Crafting Content</a:t>
            </a:r>
            <a:endParaRPr/>
          </a:p>
          <a:p>
            <a:pPr indent="-342900" lvl="0" marL="457200" rtl="0" algn="l">
              <a:spcBef>
                <a:spcPts val="0"/>
              </a:spcBef>
              <a:spcAft>
                <a:spcPts val="0"/>
              </a:spcAft>
              <a:buSzPts val="1800"/>
              <a:buAutoNum type="romanUcPeriod"/>
            </a:pPr>
            <a:r>
              <a:rPr lang="en"/>
              <a:t>Interacting with Folks Online</a:t>
            </a:r>
            <a:endParaRPr/>
          </a:p>
          <a:p>
            <a:pPr indent="-342900" lvl="0" marL="457200" rtl="0" algn="l">
              <a:spcBef>
                <a:spcPts val="0"/>
              </a:spcBef>
              <a:spcAft>
                <a:spcPts val="0"/>
              </a:spcAft>
              <a:buSzPts val="1800"/>
              <a:buAutoNum type="romanUcPeriod"/>
            </a:pPr>
            <a:r>
              <a:rPr lang="en"/>
              <a:t>Safety</a:t>
            </a:r>
            <a:endParaRPr/>
          </a:p>
        </p:txBody>
      </p:sp>
      <p:sp>
        <p:nvSpPr>
          <p:cNvPr id="85" name="Google Shape;85;p15"/>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a:t>
            </a:r>
            <a:r>
              <a:rPr lang="en" sz="1800"/>
              <a:t>Where we are going in this workshop and how we will get there.</a:t>
            </a:r>
            <a:endParaRPr sz="1800"/>
          </a:p>
        </p:txBody>
      </p:sp>
      <p:pic>
        <p:nvPicPr>
          <p:cNvPr id="86" name="Google Shape;86;p15"/>
          <p:cNvPicPr preferRelativeResize="0"/>
          <p:nvPr/>
        </p:nvPicPr>
        <p:blipFill>
          <a:blip r:embed="rId3">
            <a:alphaModFix/>
          </a:blip>
          <a:stretch>
            <a:fillRect/>
          </a:stretch>
        </p:blipFill>
        <p:spPr>
          <a:xfrm>
            <a:off x="7527338" y="3526830"/>
            <a:ext cx="1616670" cy="1616670"/>
          </a:xfrm>
          <a:prstGeom prst="rect">
            <a:avLst/>
          </a:prstGeom>
          <a:noFill/>
          <a:ln>
            <a:noFill/>
          </a:ln>
        </p:spPr>
      </p:pic>
      <p:sp>
        <p:nvSpPr>
          <p:cNvPr id="87" name="Google Shape;87;p15"/>
          <p:cNvSpPr txBox="1"/>
          <p:nvPr/>
        </p:nvSpPr>
        <p:spPr>
          <a:xfrm>
            <a:off x="7055350" y="4248863"/>
            <a:ext cx="1788600" cy="46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Roboto"/>
                <a:ea typeface="Roboto"/>
                <a:cs typeface="Roboto"/>
                <a:sym typeface="Roboto"/>
              </a:rPr>
              <a:t>@RavynnKaMia</a:t>
            </a:r>
            <a:endParaRPr>
              <a:solidFill>
                <a:srgbClr val="FFFFFF"/>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6"/>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I.</a:t>
            </a:r>
            <a:endParaRPr sz="4800"/>
          </a:p>
          <a:p>
            <a:pPr indent="0" lvl="0" marL="0" rtl="0" algn="l">
              <a:spcBef>
                <a:spcPts val="0"/>
              </a:spcBef>
              <a:spcAft>
                <a:spcPts val="0"/>
              </a:spcAft>
              <a:buNone/>
            </a:pPr>
            <a:r>
              <a:t/>
            </a:r>
            <a:endParaRPr sz="4800"/>
          </a:p>
          <a:p>
            <a:pPr indent="0" lvl="0" marL="0" rtl="0" algn="l">
              <a:spcBef>
                <a:spcPts val="0"/>
              </a:spcBef>
              <a:spcAft>
                <a:spcPts val="0"/>
              </a:spcAft>
              <a:buNone/>
            </a:pPr>
            <a:r>
              <a:rPr lang="en" sz="4800"/>
              <a:t>Social Media </a:t>
            </a:r>
            <a:endParaRPr sz="4800"/>
          </a:p>
          <a:p>
            <a:pPr indent="0" lvl="0" marL="0" rtl="0" algn="l">
              <a:spcBef>
                <a:spcPts val="0"/>
              </a:spcBef>
              <a:spcAft>
                <a:spcPts val="0"/>
              </a:spcAft>
              <a:buNone/>
            </a:pPr>
            <a:r>
              <a:rPr lang="en" sz="4800"/>
              <a:t>Mission Statements</a:t>
            </a:r>
            <a:endParaRPr sz="4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pic>
        <p:nvPicPr>
          <p:cNvPr id="97" name="Google Shape;97;p17"/>
          <p:cNvPicPr preferRelativeResize="0"/>
          <p:nvPr/>
        </p:nvPicPr>
        <p:blipFill>
          <a:blip r:embed="rId3">
            <a:alphaModFix/>
          </a:blip>
          <a:stretch>
            <a:fillRect/>
          </a:stretch>
        </p:blipFill>
        <p:spPr>
          <a:xfrm>
            <a:off x="-185012" y="314243"/>
            <a:ext cx="1616670" cy="1616670"/>
          </a:xfrm>
          <a:prstGeom prst="rect">
            <a:avLst/>
          </a:prstGeom>
          <a:noFill/>
          <a:ln>
            <a:noFill/>
          </a:ln>
        </p:spPr>
      </p:pic>
      <p:sp>
        <p:nvSpPr>
          <p:cNvPr id="98" name="Google Shape;98;p17"/>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Exercise 1: Developing your Mission</a:t>
            </a:r>
            <a:endParaRPr/>
          </a:p>
        </p:txBody>
      </p:sp>
      <p:sp>
        <p:nvSpPr>
          <p:cNvPr id="99" name="Google Shape;99;p17"/>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Think about your personal and/or scholarly mission. Do you prioritize teaching? Social justice? Public engagement? </a:t>
            </a:r>
            <a:endParaRPr/>
          </a:p>
          <a:p>
            <a:pPr indent="0" lvl="0" marL="0" rtl="0" algn="l">
              <a:spcBef>
                <a:spcPts val="1600"/>
              </a:spcBef>
              <a:spcAft>
                <a:spcPts val="0"/>
              </a:spcAft>
              <a:buNone/>
            </a:pPr>
            <a:r>
              <a:rPr b="1" lang="en"/>
              <a:t>*</a:t>
            </a:r>
            <a:r>
              <a:rPr b="1" lang="en"/>
              <a:t>Develop and jot down 3-5 goals that you think reflect your mission. </a:t>
            </a:r>
            <a:endParaRPr b="1"/>
          </a:p>
          <a:p>
            <a:pPr indent="0" lvl="0" marL="0" rtl="0" algn="l">
              <a:spcBef>
                <a:spcPts val="1600"/>
              </a:spcBef>
              <a:spcAft>
                <a:spcPts val="0"/>
              </a:spcAft>
              <a:buNone/>
            </a:pPr>
            <a:r>
              <a:rPr lang="en"/>
              <a:t>Are these things that you would like your social media presence to be able to communicate?</a:t>
            </a:r>
            <a:endParaRPr/>
          </a:p>
          <a:p>
            <a:pPr indent="0" lvl="0" marL="0" rtl="0" algn="l">
              <a:spcBef>
                <a:spcPts val="1600"/>
              </a:spcBef>
              <a:spcAft>
                <a:spcPts val="1600"/>
              </a:spcAft>
              <a:buNone/>
            </a:pPr>
            <a:r>
              <a:rPr lang="en"/>
              <a:t>Use these guidelines to help you think about the content you want to curate and create online.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1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Getting Started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9"/>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Getting Started on Twitter:</a:t>
            </a:r>
            <a:endParaRPr/>
          </a:p>
          <a:p>
            <a:pPr indent="0" lvl="0" marL="0" rtl="0" algn="l">
              <a:spcBef>
                <a:spcPts val="0"/>
              </a:spcBef>
              <a:spcAft>
                <a:spcPts val="0"/>
              </a:spcAft>
              <a:buNone/>
            </a:pPr>
            <a:r>
              <a:rPr lang="en"/>
              <a:t>Choosing Your Handle and Display Name</a:t>
            </a:r>
            <a:endParaRPr/>
          </a:p>
        </p:txBody>
      </p:sp>
      <p:sp>
        <p:nvSpPr>
          <p:cNvPr id="110" name="Google Shape;110;p19"/>
          <p:cNvSpPr txBox="1"/>
          <p:nvPr>
            <p:ph idx="1" type="body"/>
          </p:nvPr>
        </p:nvSpPr>
        <p:spPr>
          <a:xfrm>
            <a:off x="471900" y="1919075"/>
            <a:ext cx="36603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accent1"/>
                </a:solidFill>
              </a:rPr>
              <a:t>HANDLES (or USERNAMES)</a:t>
            </a:r>
            <a:endParaRPr b="1">
              <a:solidFill>
                <a:schemeClr val="accent1"/>
              </a:solidFill>
            </a:endParaRPr>
          </a:p>
          <a:p>
            <a:pPr indent="-342900" lvl="0" marL="457200" rtl="0" algn="l">
              <a:spcBef>
                <a:spcPts val="1600"/>
              </a:spcBef>
              <a:spcAft>
                <a:spcPts val="0"/>
              </a:spcAft>
              <a:buSzPts val="1800"/>
              <a:buChar char="●"/>
            </a:pPr>
            <a:r>
              <a:rPr lang="en"/>
              <a:t>This is your @ name</a:t>
            </a:r>
            <a:endParaRPr/>
          </a:p>
          <a:p>
            <a:pPr indent="-342900" lvl="0" marL="457200" rtl="0" algn="l">
              <a:spcBef>
                <a:spcPts val="0"/>
              </a:spcBef>
              <a:spcAft>
                <a:spcPts val="0"/>
              </a:spcAft>
              <a:buSzPts val="1800"/>
              <a:buChar char="●"/>
            </a:pPr>
            <a:r>
              <a:rPr lang="en"/>
              <a:t>More permanent; harder, though possible, to change</a:t>
            </a:r>
            <a:endParaRPr/>
          </a:p>
          <a:p>
            <a:pPr indent="-342900" lvl="0" marL="457200" rtl="0" algn="l">
              <a:spcBef>
                <a:spcPts val="0"/>
              </a:spcBef>
              <a:spcAft>
                <a:spcPts val="0"/>
              </a:spcAft>
              <a:buSzPts val="1800"/>
              <a:buChar char="●"/>
            </a:pPr>
            <a:r>
              <a:rPr lang="en"/>
              <a:t>Shows up in tweets when people tag you</a:t>
            </a:r>
            <a:endParaRPr/>
          </a:p>
          <a:p>
            <a:pPr indent="0" lvl="0" marL="0" rtl="0" algn="l">
              <a:spcBef>
                <a:spcPts val="1600"/>
              </a:spcBef>
              <a:spcAft>
                <a:spcPts val="1600"/>
              </a:spcAft>
              <a:buNone/>
            </a:pPr>
            <a:r>
              <a:t/>
            </a:r>
            <a:endParaRPr b="1"/>
          </a:p>
        </p:txBody>
      </p:sp>
      <p:sp>
        <p:nvSpPr>
          <p:cNvPr id="111" name="Google Shape;111;p19"/>
          <p:cNvSpPr txBox="1"/>
          <p:nvPr/>
        </p:nvSpPr>
        <p:spPr>
          <a:xfrm>
            <a:off x="4674800" y="1961200"/>
            <a:ext cx="4070400" cy="26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accent1"/>
                </a:solidFill>
                <a:latin typeface="Roboto"/>
                <a:ea typeface="Roboto"/>
                <a:cs typeface="Roboto"/>
                <a:sym typeface="Roboto"/>
              </a:rPr>
              <a:t>DISPLAY NAMES</a:t>
            </a:r>
            <a:endParaRPr b="1" sz="1800">
              <a:solidFill>
                <a:schemeClr val="accent1"/>
              </a:solidFill>
              <a:latin typeface="Roboto"/>
              <a:ea typeface="Roboto"/>
              <a:cs typeface="Roboto"/>
              <a:sym typeface="Roboto"/>
            </a:endParaRPr>
          </a:p>
          <a:p>
            <a:pPr indent="0" lvl="0" marL="0" rtl="0" algn="l">
              <a:spcBef>
                <a:spcPts val="0"/>
              </a:spcBef>
              <a:spcAft>
                <a:spcPts val="0"/>
              </a:spcAft>
              <a:buNone/>
            </a:pPr>
            <a:r>
              <a:t/>
            </a:r>
            <a:endParaRPr b="1" sz="1800">
              <a:solidFill>
                <a:schemeClr val="lt2"/>
              </a:solidFill>
              <a:latin typeface="Roboto"/>
              <a:ea typeface="Roboto"/>
              <a:cs typeface="Roboto"/>
              <a:sym typeface="Roboto"/>
            </a:endParaRPr>
          </a:p>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Less permanent</a:t>
            </a:r>
            <a:endParaRPr sz="1800">
              <a:solidFill>
                <a:schemeClr val="lt2"/>
              </a:solidFill>
              <a:latin typeface="Roboto"/>
              <a:ea typeface="Roboto"/>
              <a:cs typeface="Roboto"/>
              <a:sym typeface="Roboto"/>
            </a:endParaRPr>
          </a:p>
          <a:p>
            <a:pPr indent="-342900" lvl="0" marL="457200" rtl="0" algn="l">
              <a:spcBef>
                <a:spcPts val="0"/>
              </a:spcBef>
              <a:spcAft>
                <a:spcPts val="0"/>
              </a:spcAft>
              <a:buClr>
                <a:schemeClr val="lt2"/>
              </a:buClr>
              <a:buSzPts val="1800"/>
              <a:buFont typeface="Roboto"/>
              <a:buChar char="●"/>
            </a:pPr>
            <a:r>
              <a:rPr lang="en" sz="1800">
                <a:solidFill>
                  <a:schemeClr val="lt2"/>
                </a:solidFill>
                <a:latin typeface="Roboto"/>
                <a:ea typeface="Roboto"/>
                <a:cs typeface="Roboto"/>
                <a:sym typeface="Roboto"/>
              </a:rPr>
              <a:t>Room for creativity and personality</a:t>
            </a:r>
            <a:endParaRPr sz="1800">
              <a:solidFill>
                <a:schemeClr val="lt2"/>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Suggestions for Handles &amp; Display Names</a:t>
            </a:r>
            <a:endParaRPr/>
          </a:p>
        </p:txBody>
      </p:sp>
      <p:sp>
        <p:nvSpPr>
          <p:cNvPr id="117" name="Google Shape;117;p20"/>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HANDLES</a:t>
            </a:r>
            <a:endParaRPr b="1"/>
          </a:p>
          <a:p>
            <a:pPr indent="-317500" lvl="0" marL="457200" rtl="0" algn="l">
              <a:spcBef>
                <a:spcPts val="1600"/>
              </a:spcBef>
              <a:spcAft>
                <a:spcPts val="0"/>
              </a:spcAft>
              <a:buSzPts val="1400"/>
              <a:buChar char="●"/>
            </a:pPr>
            <a:r>
              <a:rPr lang="en"/>
              <a:t>Your Name or Variations </a:t>
            </a:r>
            <a:endParaRPr/>
          </a:p>
          <a:p>
            <a:pPr indent="-304800" lvl="1" marL="914400" rtl="0" algn="l">
              <a:spcBef>
                <a:spcPts val="0"/>
              </a:spcBef>
              <a:spcAft>
                <a:spcPts val="0"/>
              </a:spcAft>
              <a:buSzPts val="1200"/>
              <a:buChar char="○"/>
            </a:pPr>
            <a:r>
              <a:rPr lang="en"/>
              <a:t>e.g. @RavynnKaMia or @Ravynn[LastName]</a:t>
            </a:r>
            <a:endParaRPr/>
          </a:p>
          <a:p>
            <a:pPr indent="-317500" lvl="0" marL="457200" rtl="0" algn="l">
              <a:spcBef>
                <a:spcPts val="0"/>
              </a:spcBef>
              <a:spcAft>
                <a:spcPts val="0"/>
              </a:spcAft>
              <a:buSzPts val="1400"/>
              <a:buChar char="●"/>
            </a:pPr>
            <a:r>
              <a:rPr lang="en"/>
              <a:t>Your Name + Degree (if Applicable)</a:t>
            </a:r>
            <a:endParaRPr/>
          </a:p>
          <a:p>
            <a:pPr indent="-304800" lvl="1" marL="914400" rtl="0" algn="l">
              <a:spcBef>
                <a:spcPts val="0"/>
              </a:spcBef>
              <a:spcAft>
                <a:spcPts val="0"/>
              </a:spcAft>
              <a:buSzPts val="1200"/>
              <a:buChar char="○"/>
            </a:pPr>
            <a:r>
              <a:rPr lang="en"/>
              <a:t>E.g. @RavynnPhD or @DrRStringfield</a:t>
            </a:r>
            <a:endParaRPr/>
          </a:p>
          <a:p>
            <a:pPr indent="-317500" lvl="0" marL="457200" rtl="0" algn="l">
              <a:spcBef>
                <a:spcPts val="0"/>
              </a:spcBef>
              <a:spcAft>
                <a:spcPts val="0"/>
              </a:spcAft>
              <a:buSzPts val="1400"/>
              <a:buChar char="●"/>
            </a:pPr>
            <a:r>
              <a:rPr lang="en"/>
              <a:t>Your Area of Interest</a:t>
            </a:r>
            <a:endParaRPr/>
          </a:p>
          <a:p>
            <a:pPr indent="-304800" lvl="1" marL="914400" rtl="0" algn="l">
              <a:spcBef>
                <a:spcPts val="0"/>
              </a:spcBef>
              <a:spcAft>
                <a:spcPts val="0"/>
              </a:spcAft>
              <a:buSzPts val="1200"/>
              <a:buChar char="○"/>
            </a:pPr>
            <a:r>
              <a:rPr lang="en"/>
              <a:t>E.g. @FlyBlackGirls or @BlackMagicRavynn</a:t>
            </a:r>
            <a:endParaRPr/>
          </a:p>
        </p:txBody>
      </p:sp>
      <p:sp>
        <p:nvSpPr>
          <p:cNvPr id="118" name="Google Shape;118;p20"/>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DISPLAY NAMES</a:t>
            </a:r>
            <a:endParaRPr b="1"/>
          </a:p>
          <a:p>
            <a:pPr indent="-317500" lvl="0" marL="457200" rtl="0" algn="l">
              <a:spcBef>
                <a:spcPts val="1600"/>
              </a:spcBef>
              <a:spcAft>
                <a:spcPts val="0"/>
              </a:spcAft>
              <a:buSzPts val="1400"/>
              <a:buChar char="●"/>
            </a:pPr>
            <a:r>
              <a:rPr lang="en"/>
              <a:t>Your Name as you wish to be cited</a:t>
            </a:r>
            <a:endParaRPr/>
          </a:p>
          <a:p>
            <a:pPr indent="-304800" lvl="1" marL="914400" rtl="0" algn="l">
              <a:spcBef>
                <a:spcPts val="0"/>
              </a:spcBef>
              <a:spcAft>
                <a:spcPts val="0"/>
              </a:spcAft>
              <a:buSzPts val="1200"/>
              <a:buChar char="○"/>
            </a:pPr>
            <a:r>
              <a:rPr lang="en"/>
              <a:t>E.g. Ravynn K. Stringfield</a:t>
            </a:r>
            <a:endParaRPr/>
          </a:p>
          <a:p>
            <a:pPr indent="-317500" lvl="0" marL="457200" rtl="0" algn="l">
              <a:spcBef>
                <a:spcPts val="0"/>
              </a:spcBef>
              <a:spcAft>
                <a:spcPts val="0"/>
              </a:spcAft>
              <a:buSzPts val="1400"/>
              <a:buChar char="●"/>
            </a:pPr>
            <a:r>
              <a:rPr lang="en"/>
              <a:t>Seasonal Names (ex. Spooky Halloween names)</a:t>
            </a:r>
            <a:endParaRPr/>
          </a:p>
          <a:p>
            <a:pPr indent="-304800" lvl="1" marL="914400" rtl="0" algn="l">
              <a:spcBef>
                <a:spcPts val="0"/>
              </a:spcBef>
              <a:spcAft>
                <a:spcPts val="0"/>
              </a:spcAft>
              <a:buSzPts val="1200"/>
              <a:buChar char="○"/>
            </a:pPr>
            <a:r>
              <a:rPr lang="en"/>
              <a:t>E.g. Poe’s The Ravynn</a:t>
            </a:r>
            <a:endParaRPr/>
          </a:p>
          <a:p>
            <a:pPr indent="-317500" lvl="0" marL="457200" rtl="0" algn="l">
              <a:spcBef>
                <a:spcPts val="0"/>
              </a:spcBef>
              <a:spcAft>
                <a:spcPts val="0"/>
              </a:spcAft>
              <a:buSzPts val="1400"/>
              <a:buChar char="●"/>
            </a:pPr>
            <a:r>
              <a:rPr lang="en"/>
              <a:t>Personal, but Meaningful, Names</a:t>
            </a:r>
            <a:endParaRPr/>
          </a:p>
          <a:p>
            <a:pPr indent="-304800" lvl="1" marL="914400" rtl="0" algn="l">
              <a:spcBef>
                <a:spcPts val="0"/>
              </a:spcBef>
              <a:spcAft>
                <a:spcPts val="0"/>
              </a:spcAft>
              <a:buSzPts val="1200"/>
              <a:buChar char="○"/>
            </a:pPr>
            <a:r>
              <a:rPr lang="en"/>
              <a:t>E.g. Ravynn Stringfield, Queen of Flight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III.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Making an Effective Profile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Choosing an Icon</a:t>
            </a:r>
            <a:endParaRPr/>
          </a:p>
        </p:txBody>
      </p:sp>
      <p:sp>
        <p:nvSpPr>
          <p:cNvPr id="129" name="Google Shape;129;p22"/>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a:t>
            </a:r>
            <a:r>
              <a:rPr i="1" lang="en"/>
              <a:t>If you are planning to use Twitter as a professional account, consider using headshots. </a:t>
            </a:r>
            <a:endParaRPr/>
          </a:p>
          <a:p>
            <a:pPr indent="-304800" lvl="0" marL="457200" rtl="0" algn="l">
              <a:spcBef>
                <a:spcPts val="1600"/>
              </a:spcBef>
              <a:spcAft>
                <a:spcPts val="0"/>
              </a:spcAft>
              <a:buSzPts val="1200"/>
              <a:buChar char="●"/>
            </a:pPr>
            <a:r>
              <a:rPr lang="en"/>
              <a:t>Twitter profile images do show up on Google, so choose carefully</a:t>
            </a:r>
            <a:endParaRPr/>
          </a:p>
          <a:p>
            <a:pPr indent="-304800" lvl="0" marL="457200" rtl="0" algn="l">
              <a:spcBef>
                <a:spcPts val="0"/>
              </a:spcBef>
              <a:spcAft>
                <a:spcPts val="0"/>
              </a:spcAft>
              <a:buSzPts val="1200"/>
              <a:buChar char="●"/>
            </a:pPr>
            <a:r>
              <a:rPr lang="en"/>
              <a:t>But pick something that shows off your personality! This is a chance to represent yourself.</a:t>
            </a:r>
            <a:endParaRPr/>
          </a:p>
          <a:p>
            <a:pPr indent="-304800" lvl="0" marL="457200" rtl="0" algn="l">
              <a:spcBef>
                <a:spcPts val="0"/>
              </a:spcBef>
              <a:spcAft>
                <a:spcPts val="0"/>
              </a:spcAft>
              <a:buSzPts val="1200"/>
              <a:buChar char="●"/>
            </a:pPr>
            <a:r>
              <a:rPr lang="en"/>
              <a:t>Or, it doesn’t have to be you at all. It could be a picture of your dog. Up to you.</a:t>
            </a:r>
            <a:endParaRPr/>
          </a:p>
        </p:txBody>
      </p:sp>
      <p:pic>
        <p:nvPicPr>
          <p:cNvPr id="130" name="Google Shape;130;p22"/>
          <p:cNvPicPr preferRelativeResize="0"/>
          <p:nvPr/>
        </p:nvPicPr>
        <p:blipFill>
          <a:blip r:embed="rId3">
            <a:alphaModFix/>
          </a:blip>
          <a:stretch>
            <a:fillRect/>
          </a:stretch>
        </p:blipFill>
        <p:spPr>
          <a:xfrm>
            <a:off x="3371501" y="66050"/>
            <a:ext cx="2622874" cy="2622874"/>
          </a:xfrm>
          <a:prstGeom prst="rect">
            <a:avLst/>
          </a:prstGeom>
          <a:noFill/>
          <a:ln>
            <a:noFill/>
          </a:ln>
        </p:spPr>
      </p:pic>
      <p:pic>
        <p:nvPicPr>
          <p:cNvPr id="131" name="Google Shape;131;p22"/>
          <p:cNvPicPr preferRelativeResize="0"/>
          <p:nvPr/>
        </p:nvPicPr>
        <p:blipFill>
          <a:blip r:embed="rId4">
            <a:alphaModFix/>
          </a:blip>
          <a:stretch>
            <a:fillRect/>
          </a:stretch>
        </p:blipFill>
        <p:spPr>
          <a:xfrm>
            <a:off x="6146750" y="793738"/>
            <a:ext cx="2844825" cy="3556031"/>
          </a:xfrm>
          <a:prstGeom prst="rect">
            <a:avLst/>
          </a:prstGeom>
          <a:noFill/>
          <a:ln>
            <a:noFill/>
          </a:ln>
        </p:spPr>
      </p:pic>
      <p:pic>
        <p:nvPicPr>
          <p:cNvPr id="132" name="Google Shape;132;p22"/>
          <p:cNvPicPr preferRelativeResize="0"/>
          <p:nvPr/>
        </p:nvPicPr>
        <p:blipFill>
          <a:blip r:embed="rId5">
            <a:alphaModFix/>
          </a:blip>
          <a:stretch>
            <a:fillRect/>
          </a:stretch>
        </p:blipFill>
        <p:spPr>
          <a:xfrm>
            <a:off x="3567838" y="2865974"/>
            <a:ext cx="2426542" cy="2149774"/>
          </a:xfrm>
          <a:prstGeom prst="rect">
            <a:avLst/>
          </a:prstGeom>
          <a:noFill/>
          <a:ln>
            <a:noFill/>
          </a:ln>
        </p:spPr>
      </p:pic>
      <p:sp>
        <p:nvSpPr>
          <p:cNvPr id="133" name="Google Shape;133;p22"/>
          <p:cNvSpPr txBox="1"/>
          <p:nvPr/>
        </p:nvSpPr>
        <p:spPr>
          <a:xfrm>
            <a:off x="6598975" y="4563775"/>
            <a:ext cx="2183100" cy="3702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Roboto"/>
                <a:ea typeface="Roboto"/>
                <a:cs typeface="Roboto"/>
                <a:sym typeface="Roboto"/>
              </a:rPr>
              <a:t>@RavynnKaMia</a:t>
            </a:r>
            <a:endParaRPr>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Choosing a Header</a:t>
            </a:r>
            <a:endParaRPr/>
          </a:p>
        </p:txBody>
      </p:sp>
      <p:sp>
        <p:nvSpPr>
          <p:cNvPr id="139" name="Google Shape;139;p23"/>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 opportunity for a little more personality. Show us what’s important to you, or highlight your research or your latest book project!</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@RavynnKaMia</a:t>
            </a:r>
            <a:endParaRPr/>
          </a:p>
        </p:txBody>
      </p:sp>
      <p:pic>
        <p:nvPicPr>
          <p:cNvPr id="140" name="Google Shape;140;p23"/>
          <p:cNvPicPr preferRelativeResize="0"/>
          <p:nvPr/>
        </p:nvPicPr>
        <p:blipFill>
          <a:blip r:embed="rId3">
            <a:alphaModFix/>
          </a:blip>
          <a:stretch>
            <a:fillRect/>
          </a:stretch>
        </p:blipFill>
        <p:spPr>
          <a:xfrm>
            <a:off x="3408525" y="119150"/>
            <a:ext cx="5583349" cy="1533675"/>
          </a:xfrm>
          <a:prstGeom prst="rect">
            <a:avLst/>
          </a:prstGeom>
          <a:noFill/>
          <a:ln>
            <a:noFill/>
          </a:ln>
        </p:spPr>
      </p:pic>
      <p:pic>
        <p:nvPicPr>
          <p:cNvPr id="141" name="Google Shape;141;p23"/>
          <p:cNvPicPr preferRelativeResize="0"/>
          <p:nvPr/>
        </p:nvPicPr>
        <p:blipFill>
          <a:blip r:embed="rId4">
            <a:alphaModFix/>
          </a:blip>
          <a:stretch>
            <a:fillRect/>
          </a:stretch>
        </p:blipFill>
        <p:spPr>
          <a:xfrm>
            <a:off x="3408525" y="1747525"/>
            <a:ext cx="5583347" cy="1648449"/>
          </a:xfrm>
          <a:prstGeom prst="rect">
            <a:avLst/>
          </a:prstGeom>
          <a:noFill/>
          <a:ln>
            <a:noFill/>
          </a:ln>
        </p:spPr>
      </p:pic>
      <p:pic>
        <p:nvPicPr>
          <p:cNvPr id="142" name="Google Shape;142;p23"/>
          <p:cNvPicPr preferRelativeResize="0"/>
          <p:nvPr/>
        </p:nvPicPr>
        <p:blipFill>
          <a:blip r:embed="rId5">
            <a:alphaModFix/>
          </a:blip>
          <a:stretch>
            <a:fillRect/>
          </a:stretch>
        </p:blipFill>
        <p:spPr>
          <a:xfrm>
            <a:off x="4398400" y="3395975"/>
            <a:ext cx="4593475" cy="1747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4"/>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Writing a Bio in 160 Characters</a:t>
            </a:r>
            <a:endParaRPr/>
          </a:p>
        </p:txBody>
      </p:sp>
      <p:sp>
        <p:nvSpPr>
          <p:cNvPr id="148" name="Google Shape;148;p24"/>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want to communicate to potential followers?</a:t>
            </a:r>
            <a:endParaRPr/>
          </a:p>
          <a:p>
            <a:pPr indent="0" lvl="0" marL="0" rtl="0" algn="l">
              <a:spcBef>
                <a:spcPts val="1600"/>
              </a:spcBef>
              <a:spcAft>
                <a:spcPts val="0"/>
              </a:spcAft>
              <a:buNone/>
            </a:pPr>
            <a:r>
              <a:rPr lang="en"/>
              <a:t>Info to consider adding:</a:t>
            </a:r>
            <a:endParaRPr/>
          </a:p>
          <a:p>
            <a:pPr indent="-304800" lvl="0" marL="457200" rtl="0" algn="l">
              <a:spcBef>
                <a:spcPts val="1600"/>
              </a:spcBef>
              <a:spcAft>
                <a:spcPts val="0"/>
              </a:spcAft>
              <a:buSzPts val="1200"/>
              <a:buChar char="●"/>
            </a:pPr>
            <a:r>
              <a:rPr lang="en"/>
              <a:t>Institutional Affiliation</a:t>
            </a:r>
            <a:endParaRPr/>
          </a:p>
          <a:p>
            <a:pPr indent="-304800" lvl="0" marL="457200" rtl="0" algn="l">
              <a:spcBef>
                <a:spcPts val="0"/>
              </a:spcBef>
              <a:spcAft>
                <a:spcPts val="0"/>
              </a:spcAft>
              <a:buSzPts val="1200"/>
              <a:buChar char="●"/>
            </a:pPr>
            <a:r>
              <a:rPr lang="en"/>
              <a:t>Position</a:t>
            </a:r>
            <a:endParaRPr/>
          </a:p>
          <a:p>
            <a:pPr indent="-304800" lvl="0" marL="457200" rtl="0" algn="l">
              <a:spcBef>
                <a:spcPts val="0"/>
              </a:spcBef>
              <a:spcAft>
                <a:spcPts val="0"/>
              </a:spcAft>
              <a:buSzPts val="1200"/>
              <a:buChar char="●"/>
            </a:pPr>
            <a:r>
              <a:rPr lang="en"/>
              <a:t>FIeld </a:t>
            </a:r>
            <a:endParaRPr/>
          </a:p>
          <a:p>
            <a:pPr indent="-304800" lvl="0" marL="457200" rtl="0" algn="l">
              <a:spcBef>
                <a:spcPts val="0"/>
              </a:spcBef>
              <a:spcAft>
                <a:spcPts val="0"/>
              </a:spcAft>
              <a:buSzPts val="1200"/>
              <a:buChar char="●"/>
            </a:pPr>
            <a:r>
              <a:rPr lang="en"/>
              <a:t>Areas of Interest (try to keep it to three terms)</a:t>
            </a:r>
            <a:endParaRPr/>
          </a:p>
          <a:p>
            <a:pPr indent="-304800" lvl="0" marL="457200" rtl="0" algn="l">
              <a:spcBef>
                <a:spcPts val="0"/>
              </a:spcBef>
              <a:spcAft>
                <a:spcPts val="0"/>
              </a:spcAft>
              <a:buSzPts val="1200"/>
              <a:buChar char="●"/>
            </a:pPr>
            <a:r>
              <a:rPr lang="en"/>
              <a:t>Pronouns</a:t>
            </a:r>
            <a:endParaRPr/>
          </a:p>
          <a:p>
            <a:pPr indent="-304800" lvl="0" marL="457200" rtl="0" algn="l">
              <a:spcBef>
                <a:spcPts val="0"/>
              </a:spcBef>
              <a:spcAft>
                <a:spcPts val="0"/>
              </a:spcAft>
              <a:buSzPts val="1200"/>
              <a:buChar char="●"/>
            </a:pPr>
            <a:r>
              <a:rPr lang="en"/>
              <a:t>Fun Stuff!</a:t>
            </a:r>
            <a:endParaRPr/>
          </a:p>
          <a:p>
            <a:pPr indent="0" lvl="0" marL="0" rtl="0" algn="l">
              <a:spcBef>
                <a:spcPts val="1600"/>
              </a:spcBef>
              <a:spcAft>
                <a:spcPts val="0"/>
              </a:spcAft>
              <a:buNone/>
            </a:pPr>
            <a:r>
              <a:rPr lang="en"/>
              <a:t>*If you have a website, link it!</a:t>
            </a:r>
            <a:endParaRPr/>
          </a:p>
          <a:p>
            <a:pPr indent="0" lvl="0" marL="0" rtl="0" algn="l">
              <a:spcBef>
                <a:spcPts val="1600"/>
              </a:spcBef>
              <a:spcAft>
                <a:spcPts val="1600"/>
              </a:spcAft>
              <a:buNone/>
            </a:pPr>
            <a:r>
              <a:rPr lang="en"/>
              <a:t>@RavynnKaMia</a:t>
            </a:r>
            <a:endParaRPr/>
          </a:p>
        </p:txBody>
      </p:sp>
      <p:pic>
        <p:nvPicPr>
          <p:cNvPr id="149" name="Google Shape;149;p24"/>
          <p:cNvPicPr preferRelativeResize="0"/>
          <p:nvPr/>
        </p:nvPicPr>
        <p:blipFill rotWithShape="1">
          <a:blip r:embed="rId3">
            <a:alphaModFix/>
          </a:blip>
          <a:srcRect b="14441" l="220" r="-220" t="39420"/>
          <a:stretch/>
        </p:blipFill>
        <p:spPr>
          <a:xfrm>
            <a:off x="4046387" y="222000"/>
            <a:ext cx="4114875" cy="2232576"/>
          </a:xfrm>
          <a:prstGeom prst="rect">
            <a:avLst/>
          </a:prstGeom>
          <a:noFill/>
          <a:ln>
            <a:noFill/>
          </a:ln>
        </p:spPr>
      </p:pic>
      <p:pic>
        <p:nvPicPr>
          <p:cNvPr id="150" name="Google Shape;150;p24"/>
          <p:cNvPicPr preferRelativeResize="0"/>
          <p:nvPr/>
        </p:nvPicPr>
        <p:blipFill>
          <a:blip r:embed="rId4">
            <a:alphaModFix/>
          </a:blip>
          <a:stretch>
            <a:fillRect/>
          </a:stretch>
        </p:blipFill>
        <p:spPr>
          <a:xfrm>
            <a:off x="3494850" y="2571751"/>
            <a:ext cx="5217958" cy="23717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786275" y="526350"/>
            <a:ext cx="75024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IV.</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Following &amp; </a:t>
            </a:r>
            <a:endParaRPr/>
          </a:p>
          <a:p>
            <a:pPr indent="0" lvl="0" marL="0" rtl="0" algn="l">
              <a:spcBef>
                <a:spcPts val="0"/>
              </a:spcBef>
              <a:spcAft>
                <a:spcPts val="0"/>
              </a:spcAft>
              <a:buNone/>
            </a:pPr>
            <a:r>
              <a:rPr lang="en"/>
              <a:t>Building Community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Google Shape;160;p26"/>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Exercise 2: Following!</a:t>
            </a:r>
            <a:endParaRPr/>
          </a:p>
        </p:txBody>
      </p:sp>
      <p:sp>
        <p:nvSpPr>
          <p:cNvPr id="161" name="Google Shape;161;p2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Take 2 minutes to brainstorm:</a:t>
            </a:r>
            <a:endParaRPr b="1"/>
          </a:p>
          <a:p>
            <a:pPr indent="-342900" lvl="0" marL="457200" rtl="0" algn="l">
              <a:spcBef>
                <a:spcPts val="1600"/>
              </a:spcBef>
              <a:spcAft>
                <a:spcPts val="0"/>
              </a:spcAft>
              <a:buSzPts val="1800"/>
              <a:buChar char="●"/>
            </a:pPr>
            <a:r>
              <a:rPr lang="en"/>
              <a:t>Which scholars/writers/artists do you admire?</a:t>
            </a:r>
            <a:endParaRPr/>
          </a:p>
          <a:p>
            <a:pPr indent="-342900" lvl="0" marL="457200" rtl="0" algn="l">
              <a:spcBef>
                <a:spcPts val="0"/>
              </a:spcBef>
              <a:spcAft>
                <a:spcPts val="0"/>
              </a:spcAft>
              <a:buSzPts val="1800"/>
              <a:buChar char="●"/>
            </a:pPr>
            <a:r>
              <a:rPr lang="en"/>
              <a:t>Which professional organizations do you belong to?</a:t>
            </a:r>
            <a:endParaRPr/>
          </a:p>
          <a:p>
            <a:pPr indent="-342900" lvl="0" marL="457200" rtl="0" algn="l">
              <a:spcBef>
                <a:spcPts val="0"/>
              </a:spcBef>
              <a:spcAft>
                <a:spcPts val="0"/>
              </a:spcAft>
              <a:buSzPts val="1800"/>
              <a:buChar char="●"/>
            </a:pPr>
            <a:r>
              <a:rPr lang="en"/>
              <a:t>Which institutions do you wish you were more connected to?</a:t>
            </a:r>
            <a:endParaRPr/>
          </a:p>
          <a:p>
            <a:pPr indent="0" lvl="0" marL="0" rtl="0" algn="l">
              <a:spcBef>
                <a:spcPts val="1600"/>
              </a:spcBef>
              <a:spcAft>
                <a:spcPts val="1600"/>
              </a:spcAft>
              <a:buNone/>
            </a:pPr>
            <a:r>
              <a:rPr lang="en"/>
              <a:t>Now, google them to see if they have Twitter accounts! It can be as easy as searching the name + Twitter.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2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HASHTAGS</a:t>
            </a:r>
            <a:endParaRPr/>
          </a:p>
        </p:txBody>
      </p:sp>
      <p:sp>
        <p:nvSpPr>
          <p:cNvPr id="167" name="Google Shape;167;p2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sp>
        <p:nvSpPr>
          <p:cNvPr id="168" name="Google Shape;168;p27"/>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to join conversations and communities!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@RavynnKaMia</a:t>
            </a:r>
            <a:endParaRPr/>
          </a:p>
        </p:txBody>
      </p:sp>
      <p:pic>
        <p:nvPicPr>
          <p:cNvPr id="169" name="Google Shape;169;p27"/>
          <p:cNvPicPr preferRelativeResize="0"/>
          <p:nvPr/>
        </p:nvPicPr>
        <p:blipFill rotWithShape="1">
          <a:blip r:embed="rId3">
            <a:alphaModFix/>
          </a:blip>
          <a:srcRect b="1629" l="5724" r="8586" t="-1630"/>
          <a:stretch/>
        </p:blipFill>
        <p:spPr>
          <a:xfrm>
            <a:off x="4221025" y="-131800"/>
            <a:ext cx="5115551" cy="5275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28"/>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Crafting Content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9"/>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Remember that Mission Statement?</a:t>
            </a:r>
            <a:endParaRPr sz="4800"/>
          </a:p>
          <a:p>
            <a:pPr indent="0" lvl="0" marL="0" rtl="0" algn="l">
              <a:spcBef>
                <a:spcPts val="0"/>
              </a:spcBef>
              <a:spcAft>
                <a:spcPts val="0"/>
              </a:spcAft>
              <a:buNone/>
            </a:pPr>
            <a:r>
              <a:t/>
            </a:r>
            <a:endParaRPr sz="4800"/>
          </a:p>
          <a:p>
            <a:pPr indent="0" lvl="0" marL="0" rtl="0" algn="l">
              <a:spcBef>
                <a:spcPts val="0"/>
              </a:spcBef>
              <a:spcAft>
                <a:spcPts val="0"/>
              </a:spcAft>
              <a:buNone/>
            </a:pPr>
            <a:r>
              <a:rPr lang="en" sz="4800"/>
              <a:t>Let’s bring it back...</a:t>
            </a:r>
            <a:endParaRPr sz="4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Developing Your Voice in Tweets</a:t>
            </a:r>
            <a:endParaRPr/>
          </a:p>
        </p:txBody>
      </p:sp>
      <p:sp>
        <p:nvSpPr>
          <p:cNvPr id="185" name="Google Shape;185;p30"/>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Remember your mission and consider:</a:t>
            </a:r>
            <a:endParaRPr i="1"/>
          </a:p>
          <a:p>
            <a:pPr indent="-304800" lvl="0" marL="457200" rtl="0" algn="l">
              <a:spcBef>
                <a:spcPts val="1600"/>
              </a:spcBef>
              <a:spcAft>
                <a:spcPts val="0"/>
              </a:spcAft>
              <a:buSzPts val="1200"/>
              <a:buChar char="●"/>
            </a:pPr>
            <a:r>
              <a:rPr lang="en"/>
              <a:t>What’s important to you?</a:t>
            </a:r>
            <a:endParaRPr/>
          </a:p>
          <a:p>
            <a:pPr indent="-304800" lvl="0" marL="457200" rtl="0" algn="l">
              <a:spcBef>
                <a:spcPts val="0"/>
              </a:spcBef>
              <a:spcAft>
                <a:spcPts val="0"/>
              </a:spcAft>
              <a:buSzPts val="1200"/>
              <a:buChar char="●"/>
            </a:pPr>
            <a:r>
              <a:rPr lang="en"/>
              <a:t>What are you passionate about?</a:t>
            </a:r>
            <a:endParaRPr/>
          </a:p>
          <a:p>
            <a:pPr indent="-304800" lvl="0" marL="457200" rtl="0" algn="l">
              <a:spcBef>
                <a:spcPts val="0"/>
              </a:spcBef>
              <a:spcAft>
                <a:spcPts val="0"/>
              </a:spcAft>
              <a:buSzPts val="1200"/>
              <a:buChar char="●"/>
            </a:pPr>
            <a:r>
              <a:rPr lang="en"/>
              <a:t>What do you want potential followers to know about you? </a:t>
            </a:r>
            <a:endParaRPr/>
          </a:p>
          <a:p>
            <a:pPr indent="-304800" lvl="0" marL="457200" rtl="0" algn="l">
              <a:spcBef>
                <a:spcPts val="0"/>
              </a:spcBef>
              <a:spcAft>
                <a:spcPts val="0"/>
              </a:spcAft>
              <a:buSzPts val="1200"/>
              <a:buChar char="●"/>
            </a:pPr>
            <a:r>
              <a:rPr lang="en"/>
              <a:t>What do you want to engage in dialogue about?</a:t>
            </a:r>
            <a:endParaRPr/>
          </a:p>
          <a:p>
            <a:pPr indent="0" lvl="0" marL="0" rtl="0" algn="l">
              <a:spcBef>
                <a:spcPts val="1600"/>
              </a:spcBef>
              <a:spcAft>
                <a:spcPts val="0"/>
              </a:spcAft>
              <a:buNone/>
            </a:pPr>
            <a:r>
              <a:rPr lang="en"/>
              <a:t>This is a chance to use your voice and build a platform for yourself.</a:t>
            </a:r>
            <a:endParaRPr/>
          </a:p>
          <a:p>
            <a:pPr indent="0" lvl="0" marL="0" rtl="0" algn="l">
              <a:spcBef>
                <a:spcPts val="1600"/>
              </a:spcBef>
              <a:spcAft>
                <a:spcPts val="1600"/>
              </a:spcAft>
              <a:buNone/>
            </a:pPr>
            <a:r>
              <a:rPr lang="en"/>
              <a:t>Think of Twitter as micro-blogging; this is where thoughts and opinions go.</a:t>
            </a:r>
            <a:endParaRPr/>
          </a:p>
        </p:txBody>
      </p:sp>
      <p:pic>
        <p:nvPicPr>
          <p:cNvPr id="186" name="Google Shape;186;p30"/>
          <p:cNvPicPr preferRelativeResize="0"/>
          <p:nvPr/>
        </p:nvPicPr>
        <p:blipFill>
          <a:blip r:embed="rId3">
            <a:alphaModFix/>
          </a:blip>
          <a:stretch>
            <a:fillRect/>
          </a:stretch>
        </p:blipFill>
        <p:spPr>
          <a:xfrm>
            <a:off x="3382150" y="743686"/>
            <a:ext cx="2865524" cy="3656126"/>
          </a:xfrm>
          <a:prstGeom prst="rect">
            <a:avLst/>
          </a:prstGeom>
          <a:noFill/>
          <a:ln>
            <a:noFill/>
          </a:ln>
        </p:spPr>
      </p:pic>
      <p:pic>
        <p:nvPicPr>
          <p:cNvPr id="187" name="Google Shape;187;p30"/>
          <p:cNvPicPr preferRelativeResize="0"/>
          <p:nvPr/>
        </p:nvPicPr>
        <p:blipFill>
          <a:blip r:embed="rId4">
            <a:alphaModFix/>
          </a:blip>
          <a:stretch>
            <a:fillRect/>
          </a:stretch>
        </p:blipFill>
        <p:spPr>
          <a:xfrm>
            <a:off x="6400074" y="743675"/>
            <a:ext cx="2591526" cy="1744961"/>
          </a:xfrm>
          <a:prstGeom prst="rect">
            <a:avLst/>
          </a:prstGeom>
          <a:noFill/>
          <a:ln>
            <a:noFill/>
          </a:ln>
        </p:spPr>
      </p:pic>
      <p:pic>
        <p:nvPicPr>
          <p:cNvPr id="188" name="Google Shape;188;p30"/>
          <p:cNvPicPr preferRelativeResize="0"/>
          <p:nvPr/>
        </p:nvPicPr>
        <p:blipFill>
          <a:blip r:embed="rId5">
            <a:alphaModFix/>
          </a:blip>
          <a:stretch>
            <a:fillRect/>
          </a:stretch>
        </p:blipFill>
        <p:spPr>
          <a:xfrm>
            <a:off x="6400074" y="2668661"/>
            <a:ext cx="2591526" cy="173113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31"/>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Retweeting</a:t>
            </a:r>
            <a:endParaRPr/>
          </a:p>
        </p:txBody>
      </p:sp>
      <p:sp>
        <p:nvSpPr>
          <p:cNvPr id="194" name="Google Shape;194;p31"/>
          <p:cNvSpPr txBox="1"/>
          <p:nvPr>
            <p:ph idx="1" type="body"/>
          </p:nvPr>
        </p:nvSpPr>
        <p:spPr>
          <a:xfrm>
            <a:off x="226075" y="1367975"/>
            <a:ext cx="2808000" cy="31635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a:t>Can be used to support folks and causes</a:t>
            </a:r>
            <a:endParaRPr/>
          </a:p>
          <a:p>
            <a:pPr indent="-304800" lvl="0" marL="457200" rtl="0" algn="l">
              <a:spcBef>
                <a:spcPts val="0"/>
              </a:spcBef>
              <a:spcAft>
                <a:spcPts val="0"/>
              </a:spcAft>
              <a:buSzPts val="1200"/>
              <a:buChar char="●"/>
            </a:pPr>
            <a:r>
              <a:rPr lang="en"/>
              <a:t>“RT =/= endorsements”</a:t>
            </a:r>
            <a:endParaRPr/>
          </a:p>
          <a:p>
            <a:pPr indent="0" lvl="0" marL="0" rtl="0" algn="l">
              <a:spcBef>
                <a:spcPts val="1600"/>
              </a:spcBef>
              <a:spcAft>
                <a:spcPts val="0"/>
              </a:spcAft>
              <a:buNone/>
            </a:pPr>
            <a:r>
              <a:rPr lang="en"/>
              <a:t>SUGGESTIONS FOR RETWEETING</a:t>
            </a:r>
            <a:endParaRPr/>
          </a:p>
          <a:p>
            <a:pPr indent="-304800" lvl="0" marL="457200" rtl="0" algn="l">
              <a:spcBef>
                <a:spcPts val="1600"/>
              </a:spcBef>
              <a:spcAft>
                <a:spcPts val="0"/>
              </a:spcAft>
              <a:buSzPts val="1200"/>
              <a:buChar char="●"/>
            </a:pPr>
            <a:r>
              <a:rPr b="1" lang="en"/>
              <a:t>News</a:t>
            </a:r>
            <a:r>
              <a:rPr lang="en"/>
              <a:t> you’re passionate about</a:t>
            </a:r>
            <a:endParaRPr/>
          </a:p>
          <a:p>
            <a:pPr indent="-304800" lvl="0" marL="457200" rtl="0" algn="l">
              <a:spcBef>
                <a:spcPts val="0"/>
              </a:spcBef>
              <a:spcAft>
                <a:spcPts val="0"/>
              </a:spcAft>
              <a:buSzPts val="1200"/>
              <a:buChar char="●"/>
            </a:pPr>
            <a:r>
              <a:rPr b="1" lang="en"/>
              <a:t>Articles </a:t>
            </a:r>
            <a:r>
              <a:rPr lang="en"/>
              <a:t>you find interesting</a:t>
            </a:r>
            <a:endParaRPr/>
          </a:p>
          <a:p>
            <a:pPr indent="-304800" lvl="0" marL="457200" rtl="0" algn="l">
              <a:spcBef>
                <a:spcPts val="0"/>
              </a:spcBef>
              <a:spcAft>
                <a:spcPts val="0"/>
              </a:spcAft>
              <a:buSzPts val="1200"/>
              <a:buChar char="●"/>
            </a:pPr>
            <a:r>
              <a:rPr b="1" lang="en"/>
              <a:t>Relevant Research</a:t>
            </a:r>
            <a:endParaRPr b="1"/>
          </a:p>
          <a:p>
            <a:pPr indent="-304800" lvl="0" marL="457200" rtl="0" algn="l">
              <a:spcBef>
                <a:spcPts val="0"/>
              </a:spcBef>
              <a:spcAft>
                <a:spcPts val="0"/>
              </a:spcAft>
              <a:buSzPts val="1200"/>
              <a:buChar char="●"/>
            </a:pPr>
            <a:r>
              <a:rPr b="1" lang="en"/>
              <a:t>Projects</a:t>
            </a:r>
            <a:endParaRPr b="1"/>
          </a:p>
          <a:p>
            <a:pPr indent="-304800" lvl="0" marL="457200" rtl="0" algn="l">
              <a:spcBef>
                <a:spcPts val="0"/>
              </a:spcBef>
              <a:spcAft>
                <a:spcPts val="0"/>
              </a:spcAft>
              <a:buSzPts val="1200"/>
              <a:buChar char="●"/>
            </a:pPr>
            <a:r>
              <a:rPr b="1" lang="en"/>
              <a:t>CFPs </a:t>
            </a:r>
            <a:r>
              <a:rPr lang="en"/>
              <a:t>and </a:t>
            </a:r>
            <a:r>
              <a:rPr b="1" lang="en"/>
              <a:t>Job Listings</a:t>
            </a:r>
            <a:endParaRPr b="1"/>
          </a:p>
          <a:p>
            <a:pPr indent="-304800" lvl="0" marL="457200" rtl="0" algn="l">
              <a:spcBef>
                <a:spcPts val="0"/>
              </a:spcBef>
              <a:spcAft>
                <a:spcPts val="0"/>
              </a:spcAft>
              <a:buSzPts val="1200"/>
              <a:buChar char="●"/>
            </a:pPr>
            <a:r>
              <a:rPr i="1" lang="en"/>
              <a:t>Things you find relatable useful or further your mission</a:t>
            </a:r>
            <a:endParaRPr i="1"/>
          </a:p>
          <a:p>
            <a:pPr indent="0" lvl="0" marL="0" rtl="0" algn="l">
              <a:spcBef>
                <a:spcPts val="1600"/>
              </a:spcBef>
              <a:spcAft>
                <a:spcPts val="0"/>
              </a:spcAft>
              <a:buNone/>
            </a:pPr>
            <a:r>
              <a:rPr b="1" lang="en"/>
              <a:t>USE YOUR BEST JUDGMENT</a:t>
            </a:r>
            <a:endParaRPr b="1"/>
          </a:p>
          <a:p>
            <a:pPr indent="0" lvl="0" marL="0" rtl="0" algn="l">
              <a:spcBef>
                <a:spcPts val="1600"/>
              </a:spcBef>
              <a:spcAft>
                <a:spcPts val="1600"/>
              </a:spcAft>
              <a:buNone/>
            </a:pPr>
            <a:r>
              <a:rPr lang="en"/>
              <a:t>@RavynnKaMia</a:t>
            </a:r>
            <a:endParaRPr/>
          </a:p>
        </p:txBody>
      </p:sp>
      <p:pic>
        <p:nvPicPr>
          <p:cNvPr id="195" name="Google Shape;195;p31"/>
          <p:cNvPicPr preferRelativeResize="0"/>
          <p:nvPr/>
        </p:nvPicPr>
        <p:blipFill>
          <a:blip r:embed="rId3">
            <a:alphaModFix/>
          </a:blip>
          <a:stretch>
            <a:fillRect/>
          </a:stretch>
        </p:blipFill>
        <p:spPr>
          <a:xfrm>
            <a:off x="3397800" y="88638"/>
            <a:ext cx="2096799" cy="2272924"/>
          </a:xfrm>
          <a:prstGeom prst="rect">
            <a:avLst/>
          </a:prstGeom>
          <a:noFill/>
          <a:ln>
            <a:noFill/>
          </a:ln>
        </p:spPr>
      </p:pic>
      <p:pic>
        <p:nvPicPr>
          <p:cNvPr id="196" name="Google Shape;196;p31"/>
          <p:cNvPicPr preferRelativeResize="0"/>
          <p:nvPr/>
        </p:nvPicPr>
        <p:blipFill>
          <a:blip r:embed="rId4">
            <a:alphaModFix/>
          </a:blip>
          <a:stretch>
            <a:fillRect/>
          </a:stretch>
        </p:blipFill>
        <p:spPr>
          <a:xfrm>
            <a:off x="5632425" y="88650"/>
            <a:ext cx="3354750" cy="1968126"/>
          </a:xfrm>
          <a:prstGeom prst="rect">
            <a:avLst/>
          </a:prstGeom>
          <a:noFill/>
          <a:ln>
            <a:noFill/>
          </a:ln>
        </p:spPr>
      </p:pic>
      <p:pic>
        <p:nvPicPr>
          <p:cNvPr id="197" name="Google Shape;197;p31"/>
          <p:cNvPicPr preferRelativeResize="0"/>
          <p:nvPr/>
        </p:nvPicPr>
        <p:blipFill>
          <a:blip r:embed="rId5">
            <a:alphaModFix/>
          </a:blip>
          <a:stretch>
            <a:fillRect/>
          </a:stretch>
        </p:blipFill>
        <p:spPr>
          <a:xfrm>
            <a:off x="3397800" y="2499987"/>
            <a:ext cx="3498782" cy="2477138"/>
          </a:xfrm>
          <a:prstGeom prst="rect">
            <a:avLst/>
          </a:prstGeom>
          <a:noFill/>
          <a:ln>
            <a:noFill/>
          </a:ln>
        </p:spPr>
      </p:pic>
      <p:pic>
        <p:nvPicPr>
          <p:cNvPr id="198" name="Google Shape;198;p31"/>
          <p:cNvPicPr preferRelativeResize="0"/>
          <p:nvPr/>
        </p:nvPicPr>
        <p:blipFill>
          <a:blip r:embed="rId6">
            <a:alphaModFix/>
          </a:blip>
          <a:stretch>
            <a:fillRect/>
          </a:stretch>
        </p:blipFill>
        <p:spPr>
          <a:xfrm>
            <a:off x="7002425" y="2120350"/>
            <a:ext cx="1984749" cy="1519001"/>
          </a:xfrm>
          <a:prstGeom prst="rect">
            <a:avLst/>
          </a:prstGeom>
          <a:noFill/>
          <a:ln>
            <a:noFill/>
          </a:ln>
        </p:spPr>
      </p:pic>
      <p:pic>
        <p:nvPicPr>
          <p:cNvPr id="199" name="Google Shape;199;p31"/>
          <p:cNvPicPr preferRelativeResize="0"/>
          <p:nvPr/>
        </p:nvPicPr>
        <p:blipFill>
          <a:blip r:embed="rId7">
            <a:alphaModFix/>
          </a:blip>
          <a:stretch>
            <a:fillRect/>
          </a:stretch>
        </p:blipFill>
        <p:spPr>
          <a:xfrm>
            <a:off x="7015582" y="3702925"/>
            <a:ext cx="1971594" cy="1440576"/>
          </a:xfrm>
          <a:prstGeom prst="rect">
            <a:avLst/>
          </a:prstGeom>
          <a:noFill/>
          <a:ln>
            <a:noFill/>
          </a:ln>
        </p:spPr>
      </p:pic>
      <p:sp>
        <p:nvSpPr>
          <p:cNvPr id="200" name="Google Shape;200;p31"/>
          <p:cNvSpPr txBox="1"/>
          <p:nvPr/>
        </p:nvSpPr>
        <p:spPr>
          <a:xfrm>
            <a:off x="5115550" y="1900875"/>
            <a:ext cx="2362200" cy="82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latin typeface="Permanent Marker"/>
                <a:ea typeface="Permanent Marker"/>
                <a:cs typeface="Permanent Marker"/>
                <a:sym typeface="Permanent Marker"/>
              </a:rPr>
              <a:t>retweets</a:t>
            </a:r>
            <a:endParaRPr sz="3600">
              <a:solidFill>
                <a:schemeClr val="dk1"/>
              </a:solidFill>
              <a:latin typeface="Permanent Marker"/>
              <a:ea typeface="Permanent Marker"/>
              <a:cs typeface="Permanent Marker"/>
              <a:sym typeface="Permanent Marke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32"/>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Threads</a:t>
            </a:r>
            <a:endParaRPr/>
          </a:p>
        </p:txBody>
      </p:sp>
      <p:sp>
        <p:nvSpPr>
          <p:cNvPr id="206" name="Google Shape;206;p32"/>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Sometimes things just don’t fit in one tweets. So create a thread to express slightly longer and more nuanced pieces of writing.</a:t>
            </a:r>
            <a:endParaRPr/>
          </a:p>
          <a:p>
            <a:pPr indent="0" lvl="0" marL="0" rtl="0" algn="l">
              <a:spcBef>
                <a:spcPts val="1600"/>
              </a:spcBef>
              <a:spcAft>
                <a:spcPts val="0"/>
              </a:spcAft>
              <a:buNone/>
            </a:pPr>
            <a:r>
              <a:rPr i="1" lang="en"/>
              <a:t>NOTE: If you find yourself regularly writing lengthy threads, I would recommend creating a blog that you can post pieces on and link to on your account!</a:t>
            </a:r>
            <a:endParaRPr i="1"/>
          </a:p>
          <a:p>
            <a:pPr indent="0" lvl="0" marL="0" rtl="0" algn="l">
              <a:spcBef>
                <a:spcPts val="1600"/>
              </a:spcBef>
              <a:spcAft>
                <a:spcPts val="1600"/>
              </a:spcAft>
              <a:buNone/>
            </a:pPr>
            <a:r>
              <a:rPr b="1" lang="en"/>
              <a:t>REMEMBER: </a:t>
            </a:r>
            <a:r>
              <a:rPr lang="en"/>
              <a:t>Twitter is all about brevity!</a:t>
            </a:r>
            <a:endParaRPr/>
          </a:p>
        </p:txBody>
      </p:sp>
      <p:pic>
        <p:nvPicPr>
          <p:cNvPr id="207" name="Google Shape;207;p32"/>
          <p:cNvPicPr preferRelativeResize="0"/>
          <p:nvPr/>
        </p:nvPicPr>
        <p:blipFill>
          <a:blip r:embed="rId3">
            <a:alphaModFix/>
          </a:blip>
          <a:stretch>
            <a:fillRect/>
          </a:stretch>
        </p:blipFill>
        <p:spPr>
          <a:xfrm>
            <a:off x="3438053" y="152400"/>
            <a:ext cx="2720409" cy="4838701"/>
          </a:xfrm>
          <a:prstGeom prst="rect">
            <a:avLst/>
          </a:prstGeom>
          <a:noFill/>
          <a:ln>
            <a:noFill/>
          </a:ln>
        </p:spPr>
      </p:pic>
      <p:pic>
        <p:nvPicPr>
          <p:cNvPr id="208" name="Google Shape;208;p32"/>
          <p:cNvPicPr preferRelativeResize="0"/>
          <p:nvPr/>
        </p:nvPicPr>
        <p:blipFill>
          <a:blip r:embed="rId4">
            <a:alphaModFix/>
          </a:blip>
          <a:stretch>
            <a:fillRect/>
          </a:stretch>
        </p:blipFill>
        <p:spPr>
          <a:xfrm>
            <a:off x="6296875" y="152400"/>
            <a:ext cx="2720400" cy="4838671"/>
          </a:xfrm>
          <a:prstGeom prst="rect">
            <a:avLst/>
          </a:prstGeom>
          <a:noFill/>
          <a:ln>
            <a:noFill/>
          </a:ln>
        </p:spPr>
      </p:pic>
      <p:sp>
        <p:nvSpPr>
          <p:cNvPr id="209" name="Google Shape;209;p32"/>
          <p:cNvSpPr/>
          <p:nvPr/>
        </p:nvSpPr>
        <p:spPr>
          <a:xfrm>
            <a:off x="5660650" y="2649725"/>
            <a:ext cx="566400" cy="600900"/>
          </a:xfrm>
          <a:prstGeom prst="flowChartConnector">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2"/>
          <p:cNvSpPr/>
          <p:nvPr/>
        </p:nvSpPr>
        <p:spPr>
          <a:xfrm>
            <a:off x="5860000" y="1098275"/>
            <a:ext cx="167700" cy="1369800"/>
          </a:xfrm>
          <a:prstGeom prst="down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2"/>
          <p:cNvSpPr/>
          <p:nvPr/>
        </p:nvSpPr>
        <p:spPr>
          <a:xfrm>
            <a:off x="8078575" y="152400"/>
            <a:ext cx="938700" cy="489300"/>
          </a:xfrm>
          <a:prstGeom prst="flowChartConnector">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33"/>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VI.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Interacting With Folks Online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4"/>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Twitter Chats</a:t>
            </a:r>
            <a:endParaRPr/>
          </a:p>
        </p:txBody>
      </p:sp>
      <p:sp>
        <p:nvSpPr>
          <p:cNvPr id="222" name="Google Shape;222;p34"/>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Different online communities often have conversations around pre-determined topics that take place at a certain time.</a:t>
            </a:r>
            <a:endParaRPr/>
          </a:p>
          <a:p>
            <a:pPr indent="0" lvl="0" marL="0" rtl="0" algn="l">
              <a:spcBef>
                <a:spcPts val="1600"/>
              </a:spcBef>
              <a:spcAft>
                <a:spcPts val="1600"/>
              </a:spcAft>
              <a:buNone/>
            </a:pPr>
            <a:r>
              <a:rPr lang="en"/>
              <a:t>Just make sure you’re on Twitter at that date and time. Reply or quote the questions the accounts ask to respond to the questions (Use the hashtag!). Others will likely then respond to your message to start a conversation and you can respond to others!</a:t>
            </a:r>
            <a:endParaRPr/>
          </a:p>
        </p:txBody>
      </p:sp>
      <p:pic>
        <p:nvPicPr>
          <p:cNvPr id="223" name="Google Shape;223;p34"/>
          <p:cNvPicPr preferRelativeResize="0"/>
          <p:nvPr/>
        </p:nvPicPr>
        <p:blipFill>
          <a:blip r:embed="rId3">
            <a:alphaModFix/>
          </a:blip>
          <a:stretch>
            <a:fillRect/>
          </a:stretch>
        </p:blipFill>
        <p:spPr>
          <a:xfrm>
            <a:off x="3843403" y="152400"/>
            <a:ext cx="4838700" cy="4838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35"/>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Live Tweeting</a:t>
            </a:r>
            <a:endParaRPr/>
          </a:p>
        </p:txBody>
      </p:sp>
      <p:sp>
        <p:nvSpPr>
          <p:cNvPr id="229" name="Google Shape;229;p35"/>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Many conferences and events encourage this practice, where you tweet in real time about the presentation in question. </a:t>
            </a:r>
            <a:endParaRPr/>
          </a:p>
          <a:p>
            <a:pPr indent="0" lvl="0" marL="0" rtl="0" algn="l">
              <a:spcBef>
                <a:spcPts val="1600"/>
              </a:spcBef>
              <a:spcAft>
                <a:spcPts val="0"/>
              </a:spcAft>
              <a:buNone/>
            </a:pPr>
            <a:r>
              <a:rPr lang="en"/>
              <a:t>You can ask questions, post quotes, offer thoughts that further the conversation, and engage with others also tweeting about the talk. Make sure to use the event hashtag so others can find your tweets!</a:t>
            </a:r>
            <a:endParaRPr/>
          </a:p>
          <a:p>
            <a:pPr indent="0" lvl="0" marL="0" rtl="0" algn="l">
              <a:spcBef>
                <a:spcPts val="1600"/>
              </a:spcBef>
              <a:spcAft>
                <a:spcPts val="1600"/>
              </a:spcAft>
              <a:buNone/>
            </a:pPr>
            <a:r>
              <a:rPr lang="en"/>
              <a:t>NOTE: Do ask presenters if they consent before posting photos of them.</a:t>
            </a:r>
            <a:endParaRPr/>
          </a:p>
        </p:txBody>
      </p:sp>
      <p:pic>
        <p:nvPicPr>
          <p:cNvPr id="230" name="Google Shape;230;p35"/>
          <p:cNvPicPr preferRelativeResize="0"/>
          <p:nvPr/>
        </p:nvPicPr>
        <p:blipFill rotWithShape="1">
          <a:blip r:embed="rId3">
            <a:alphaModFix/>
          </a:blip>
          <a:srcRect b="0" l="0" r="0" t="2912"/>
          <a:stretch/>
        </p:blipFill>
        <p:spPr>
          <a:xfrm>
            <a:off x="3424075" y="222963"/>
            <a:ext cx="2720400" cy="4697574"/>
          </a:xfrm>
          <a:prstGeom prst="rect">
            <a:avLst/>
          </a:prstGeom>
          <a:noFill/>
          <a:ln>
            <a:noFill/>
          </a:ln>
        </p:spPr>
      </p:pic>
      <p:pic>
        <p:nvPicPr>
          <p:cNvPr id="231" name="Google Shape;231;p35"/>
          <p:cNvPicPr preferRelativeResize="0"/>
          <p:nvPr/>
        </p:nvPicPr>
        <p:blipFill rotWithShape="1">
          <a:blip r:embed="rId4">
            <a:alphaModFix/>
          </a:blip>
          <a:srcRect b="0" l="0" r="0" t="1989"/>
          <a:stretch/>
        </p:blipFill>
        <p:spPr>
          <a:xfrm>
            <a:off x="6296875" y="247875"/>
            <a:ext cx="2694726" cy="46975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36"/>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VII.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Safety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sp>
        <p:nvSpPr>
          <p:cNvPr id="241" name="Google Shape;241;p3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HIGHLIGHTS</a:t>
            </a:r>
            <a:endParaRPr/>
          </a:p>
          <a:p>
            <a:pPr indent="-342900" lvl="0" marL="457200" rtl="0" algn="l">
              <a:spcBef>
                <a:spcPts val="1600"/>
              </a:spcBef>
              <a:spcAft>
                <a:spcPts val="0"/>
              </a:spcAft>
              <a:buSzPts val="1800"/>
              <a:buChar char="●"/>
            </a:pPr>
            <a:r>
              <a:rPr lang="en"/>
              <a:t>Set up 2-Factor Authentication on Everything</a:t>
            </a:r>
            <a:endParaRPr/>
          </a:p>
          <a:p>
            <a:pPr indent="-342900" lvl="0" marL="457200" rtl="0" algn="l">
              <a:spcBef>
                <a:spcPts val="0"/>
              </a:spcBef>
              <a:spcAft>
                <a:spcPts val="0"/>
              </a:spcAft>
              <a:buSzPts val="1800"/>
              <a:buChar char="●"/>
            </a:pPr>
            <a:r>
              <a:rPr lang="en"/>
              <a:t>Use Password Manager and Unique Passwords</a:t>
            </a:r>
            <a:endParaRPr/>
          </a:p>
          <a:p>
            <a:pPr indent="-342900" lvl="0" marL="457200" rtl="0" algn="l">
              <a:spcBef>
                <a:spcPts val="0"/>
              </a:spcBef>
              <a:spcAft>
                <a:spcPts val="0"/>
              </a:spcAft>
              <a:buSzPts val="1800"/>
              <a:buChar char="●"/>
            </a:pPr>
            <a:r>
              <a:rPr lang="en"/>
              <a:t>Adjust Your Privacy</a:t>
            </a:r>
            <a:endParaRPr/>
          </a:p>
          <a:p>
            <a:pPr indent="-342900" lvl="0" marL="457200" rtl="0" algn="l">
              <a:spcBef>
                <a:spcPts val="0"/>
              </a:spcBef>
              <a:spcAft>
                <a:spcPts val="0"/>
              </a:spcAft>
              <a:buSzPts val="1800"/>
              <a:buChar char="●"/>
            </a:pPr>
            <a:r>
              <a:rPr lang="en"/>
              <a:t>Delete Old Accounts</a:t>
            </a:r>
            <a:endParaRPr/>
          </a:p>
          <a:p>
            <a:pPr indent="-342900" lvl="0" marL="457200" rtl="0" algn="l">
              <a:spcBef>
                <a:spcPts val="0"/>
              </a:spcBef>
              <a:spcAft>
                <a:spcPts val="0"/>
              </a:spcAft>
              <a:buSzPts val="1800"/>
              <a:buChar char="●"/>
            </a:pPr>
            <a:r>
              <a:rPr lang="en"/>
              <a:t>Consider Using Pseudonyms</a:t>
            </a:r>
            <a:endParaRPr/>
          </a:p>
          <a:p>
            <a:pPr indent="0" lvl="0" marL="0" rtl="0" algn="l">
              <a:spcBef>
                <a:spcPts val="1600"/>
              </a:spcBef>
              <a:spcAft>
                <a:spcPts val="0"/>
              </a:spcAft>
              <a:buNone/>
            </a:pPr>
            <a:r>
              <a:rPr lang="en"/>
              <a:t>MORE:</a:t>
            </a:r>
            <a:endParaRPr/>
          </a:p>
          <a:p>
            <a:pPr indent="0" lvl="0" marL="0" rtl="0" algn="l">
              <a:spcBef>
                <a:spcPts val="1600"/>
              </a:spcBef>
              <a:spcAft>
                <a:spcPts val="1600"/>
              </a:spcAft>
              <a:buNone/>
            </a:pPr>
            <a:r>
              <a:rPr lang="en" sz="1100" u="sng">
                <a:solidFill>
                  <a:schemeClr val="hlink"/>
                </a:solidFill>
                <a:latin typeface="Arial"/>
                <a:ea typeface="Arial"/>
                <a:cs typeface="Arial"/>
                <a:sym typeface="Arial"/>
                <a:hlinkClick r:id="rId3"/>
              </a:rPr>
              <a:t>https://femtechnet.org/csov/lock-down-your-digital-identity/</a:t>
            </a:r>
            <a:endParaRPr/>
          </a:p>
        </p:txBody>
      </p:sp>
      <p:sp>
        <p:nvSpPr>
          <p:cNvPr id="242" name="Google Shape;242;p3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243" name="Google Shape;243;p37"/>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44" name="Google Shape;244;p37"/>
          <p:cNvPicPr preferRelativeResize="0"/>
          <p:nvPr/>
        </p:nvPicPr>
        <p:blipFill>
          <a:blip r:embed="rId4">
            <a:alphaModFix/>
          </a:blip>
          <a:stretch>
            <a:fillRect/>
          </a:stretch>
        </p:blipFill>
        <p:spPr>
          <a:xfrm>
            <a:off x="-432700" y="241200"/>
            <a:ext cx="5004701" cy="425022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38"/>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 you!</a:t>
            </a:r>
            <a:endParaRPr/>
          </a:p>
          <a:p>
            <a:pPr indent="0" lvl="0" marL="0" rtl="0" algn="l">
              <a:spcBef>
                <a:spcPts val="0"/>
              </a:spcBef>
              <a:spcAft>
                <a:spcPts val="0"/>
              </a:spcAft>
              <a:buNone/>
            </a:pPr>
            <a:r>
              <a:t/>
            </a:r>
            <a:endParaRPr sz="2400"/>
          </a:p>
          <a:p>
            <a:pPr indent="0" lvl="0" marL="0" rtl="0" algn="ctr">
              <a:spcBef>
                <a:spcPts val="0"/>
              </a:spcBef>
              <a:spcAft>
                <a:spcPts val="0"/>
              </a:spcAft>
              <a:buNone/>
            </a:pPr>
            <a:r>
              <a:rPr lang="en" sz="2400"/>
              <a:t>Call me, beep me, if you wanna reach me:</a:t>
            </a:r>
            <a:endParaRPr sz="2400"/>
          </a:p>
          <a:p>
            <a:pPr indent="0" lvl="0" marL="0" rtl="0" algn="ctr">
              <a:spcBef>
                <a:spcPts val="0"/>
              </a:spcBef>
              <a:spcAft>
                <a:spcPts val="0"/>
              </a:spcAft>
              <a:buNone/>
            </a:pPr>
            <a:r>
              <a:t/>
            </a:r>
            <a:endParaRPr sz="2400"/>
          </a:p>
          <a:p>
            <a:pPr indent="0" lvl="0" marL="0" rtl="0" algn="ctr">
              <a:spcBef>
                <a:spcPts val="0"/>
              </a:spcBef>
              <a:spcAft>
                <a:spcPts val="0"/>
              </a:spcAft>
              <a:buNone/>
            </a:pPr>
            <a:r>
              <a:rPr lang="en" sz="2400"/>
              <a:t>Ravynn K. Stringfield</a:t>
            </a:r>
            <a:endParaRPr sz="2400"/>
          </a:p>
          <a:p>
            <a:pPr indent="0" lvl="0" marL="0" rtl="0" algn="ctr">
              <a:spcBef>
                <a:spcPts val="0"/>
              </a:spcBef>
              <a:spcAft>
                <a:spcPts val="0"/>
              </a:spcAft>
              <a:buNone/>
            </a:pPr>
            <a:r>
              <a:t/>
            </a:r>
            <a:endParaRPr sz="2400"/>
          </a:p>
          <a:p>
            <a:pPr indent="0" lvl="0" marL="0" rtl="0" algn="ctr">
              <a:spcBef>
                <a:spcPts val="0"/>
              </a:spcBef>
              <a:spcAft>
                <a:spcPts val="0"/>
              </a:spcAft>
              <a:buNone/>
            </a:pPr>
            <a:r>
              <a:rPr lang="en" sz="2400"/>
              <a:t>@RavynnKaMia</a:t>
            </a:r>
            <a:endParaRPr sz="2400"/>
          </a:p>
          <a:p>
            <a:pPr indent="0" lvl="0" marL="0" rtl="0" algn="ctr">
              <a:spcBef>
                <a:spcPts val="0"/>
              </a:spcBef>
              <a:spcAft>
                <a:spcPts val="0"/>
              </a:spcAft>
              <a:buNone/>
            </a:pPr>
            <a:r>
              <a:rPr lang="en" sz="2400"/>
              <a:t>rkstringfield@email.wm.edu</a:t>
            </a:r>
            <a:endParaRPr sz="2400"/>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